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5143500" cx="9144000"/>
  <p:notesSz cx="6858000" cy="9144000"/>
  <p:embeddedFontLst>
    <p:embeddedFont>
      <p:font typeface="Proxima Nova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font" Target="fonts/ProximaNova-bold.fntdata"/><Relationship Id="rId10" Type="http://schemas.openxmlformats.org/officeDocument/2006/relationships/slide" Target="slides/slide6.xml"/><Relationship Id="rId21" Type="http://schemas.openxmlformats.org/officeDocument/2006/relationships/font" Target="fonts/ProximaNova-regular.fntdata"/><Relationship Id="rId13" Type="http://schemas.openxmlformats.org/officeDocument/2006/relationships/slide" Target="slides/slide9.xml"/><Relationship Id="rId24" Type="http://schemas.openxmlformats.org/officeDocument/2006/relationships/font" Target="fonts/ProximaNova-boldItalic.fntdata"/><Relationship Id="rId12" Type="http://schemas.openxmlformats.org/officeDocument/2006/relationships/slide" Target="slides/slide8.xml"/><Relationship Id="rId23" Type="http://schemas.openxmlformats.org/officeDocument/2006/relationships/font" Target="fonts/ProximaNova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190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x="1143190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Shape 2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1143190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1143190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2083799"/>
          </a:xfrm>
          <a:prstGeom prst="rect">
            <a:avLst/>
          </a:prstGeom>
          <a:solidFill>
            <a:srgbClr val="0F9CE8"/>
          </a:solidFill>
          <a:ln cap="flat" cmpd="sng" w="19050">
            <a:solidFill>
              <a:srgbClr val="0F9C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 txBox="1"/>
          <p:nvPr>
            <p:ph type="title"/>
          </p:nvPr>
        </p:nvSpPr>
        <p:spPr>
          <a:xfrm>
            <a:off x="457200" y="861550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None/>
              <a:defRPr sz="2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1324950" y="2187725"/>
            <a:ext cx="6494100" cy="80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buNone/>
              <a:defRPr sz="1800">
                <a:solidFill>
                  <a:srgbClr val="E20086"/>
                </a:solidFill>
              </a:defRPr>
            </a:lvl1pPr>
            <a:lvl2pPr lvl="1" rtl="0" algn="ctr">
              <a:spcBef>
                <a:spcPts val="0"/>
              </a:spcBef>
              <a:buNone/>
              <a:defRPr>
                <a:solidFill>
                  <a:srgbClr val="666666"/>
                </a:solidFill>
              </a:defRPr>
            </a:lvl2pPr>
            <a:lvl3pPr lvl="2" rtl="0" algn="ctr">
              <a:spcBef>
                <a:spcPts val="0"/>
              </a:spcBef>
              <a:buNone/>
              <a:defRPr>
                <a:solidFill>
                  <a:srgbClr val="666666"/>
                </a:solidFill>
              </a:defRPr>
            </a:lvl3pPr>
            <a:lvl4pPr lvl="3" rtl="0" algn="ctr">
              <a:spcBef>
                <a:spcPts val="0"/>
              </a:spcBef>
              <a:buNone/>
              <a:defRPr>
                <a:solidFill>
                  <a:srgbClr val="666666"/>
                </a:solidFill>
              </a:defRPr>
            </a:lvl4pPr>
            <a:lvl5pPr lvl="4" rtl="0" algn="ctr">
              <a:spcBef>
                <a:spcPts val="0"/>
              </a:spcBef>
              <a:buNone/>
              <a:defRPr>
                <a:solidFill>
                  <a:srgbClr val="666666"/>
                </a:solidFill>
              </a:defRPr>
            </a:lvl5pPr>
            <a:lvl6pPr lvl="5" rtl="0" algn="ctr">
              <a:spcBef>
                <a:spcPts val="0"/>
              </a:spcBef>
              <a:buNone/>
              <a:defRPr>
                <a:solidFill>
                  <a:srgbClr val="666666"/>
                </a:solidFill>
              </a:defRPr>
            </a:lvl6pPr>
            <a:lvl7pPr lvl="6" rtl="0" algn="ctr">
              <a:spcBef>
                <a:spcPts val="0"/>
              </a:spcBef>
              <a:buNone/>
              <a:defRPr>
                <a:solidFill>
                  <a:srgbClr val="666666"/>
                </a:solidFill>
              </a:defRPr>
            </a:lvl7pPr>
            <a:lvl8pPr lvl="7" rtl="0" algn="ctr">
              <a:spcBef>
                <a:spcPts val="0"/>
              </a:spcBef>
              <a:buNone/>
              <a:defRPr>
                <a:solidFill>
                  <a:srgbClr val="666666"/>
                </a:solidFill>
              </a:defRPr>
            </a:lvl8pPr>
            <a:lvl9pPr lvl="8" rtl="0" algn="ctr">
              <a:spcBef>
                <a:spcPts val="0"/>
              </a:spcBef>
              <a:buNone/>
              <a:defRPr>
                <a:solidFill>
                  <a:srgbClr val="666666"/>
                </a:solidFill>
              </a:defRPr>
            </a:lvl9pPr>
          </a:lstStyle>
          <a:p/>
        </p:txBody>
      </p:sp>
      <p:pic>
        <p:nvPicPr>
          <p:cNvPr descr="Logo_Fuzer_RGB.png" id="12" name="Shape 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901537" y="4349800"/>
            <a:ext cx="1340924" cy="54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ub section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0"/>
            <a:ext cx="9144000" cy="4382999"/>
          </a:xfrm>
          <a:prstGeom prst="rect">
            <a:avLst/>
          </a:prstGeom>
          <a:solidFill>
            <a:srgbClr val="0F9CE8"/>
          </a:solidFill>
          <a:ln cap="flat" cmpd="sng" w="19050">
            <a:solidFill>
              <a:srgbClr val="0F9C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 txBox="1"/>
          <p:nvPr>
            <p:ph type="title"/>
          </p:nvPr>
        </p:nvSpPr>
        <p:spPr>
          <a:xfrm>
            <a:off x="457200" y="2308950"/>
            <a:ext cx="8229600" cy="525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None/>
              <a:defRPr sz="2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None/>
              <a:defRPr b="0">
                <a:solidFill>
                  <a:srgbClr val="FFFFFF"/>
                </a:solidFill>
              </a:defRPr>
            </a:lvl9pPr>
          </a:lstStyle>
          <a:p/>
        </p:txBody>
      </p:sp>
      <p:pic>
        <p:nvPicPr>
          <p:cNvPr descr="Logo_Fuzer_RGB.png" id="16" name="Shape 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901537" y="4502200"/>
            <a:ext cx="1340924" cy="54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idx="1" type="body"/>
          </p:nvPr>
        </p:nvSpPr>
        <p:spPr>
          <a:xfrm>
            <a:off x="890675" y="896325"/>
            <a:ext cx="7905600" cy="3833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0F9CE8"/>
              </a:buClr>
              <a:buSzPct val="100000"/>
              <a:buChar char="■"/>
              <a:defRPr sz="2400">
                <a:solidFill>
                  <a:srgbClr val="0F9CE8"/>
                </a:solidFill>
              </a:defRPr>
            </a:lvl1pPr>
            <a:lvl2pPr lvl="1">
              <a:spcBef>
                <a:spcPts val="0"/>
              </a:spcBef>
              <a:buClr>
                <a:srgbClr val="0F9CE8"/>
              </a:buClr>
              <a:buSzPct val="100000"/>
              <a:buChar char="■"/>
              <a:defRPr sz="1800">
                <a:solidFill>
                  <a:srgbClr val="0F9CE8"/>
                </a:solidFill>
              </a:defRPr>
            </a:lvl2pPr>
            <a:lvl3pPr lvl="2">
              <a:spcBef>
                <a:spcPts val="0"/>
              </a:spcBef>
              <a:buClr>
                <a:srgbClr val="0F9CE8"/>
              </a:buClr>
              <a:buSzPct val="100000"/>
              <a:buChar char="■"/>
              <a:defRPr sz="1800">
                <a:solidFill>
                  <a:srgbClr val="0F9CE8"/>
                </a:solidFill>
              </a:defRPr>
            </a:lvl3pPr>
            <a:lvl4pPr lvl="3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4pPr>
            <a:lvl5pPr lvl="4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5pPr>
            <a:lvl6pPr lvl="5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6pPr>
            <a:lvl7pPr lvl="6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7pPr>
            <a:lvl8pPr lvl="7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8pPr>
            <a:lvl9pPr lvl="8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9pPr>
          </a:lstStyle>
          <a:p/>
        </p:txBody>
      </p:sp>
      <p:pic>
        <p:nvPicPr>
          <p:cNvPr descr="Logo_Fuzer_RGB.png" id="19" name="Shape 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132120" y="4685400"/>
            <a:ext cx="863425" cy="35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Shape 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5745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Shape 21"/>
          <p:cNvSpPr txBox="1"/>
          <p:nvPr>
            <p:ph type="title"/>
          </p:nvPr>
        </p:nvSpPr>
        <p:spPr>
          <a:xfrm>
            <a:off x="457200" y="127650"/>
            <a:ext cx="8229600" cy="497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rgbClr val="0F9CE8"/>
              </a:buClr>
              <a:buSzPct val="100000"/>
              <a:defRPr sz="2400">
                <a:solidFill>
                  <a:srgbClr val="0F9CE8"/>
                </a:solidFill>
              </a:defRPr>
            </a:lvl1pPr>
            <a:lvl2pPr lvl="1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Body - 2 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idx="1" type="body"/>
          </p:nvPr>
        </p:nvSpPr>
        <p:spPr>
          <a:xfrm>
            <a:off x="762000" y="896325"/>
            <a:ext cx="3969599" cy="3828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rgbClr val="0F9CE8"/>
              </a:buClr>
              <a:buSzPct val="100000"/>
              <a:buChar char="■"/>
              <a:defRPr sz="1800">
                <a:solidFill>
                  <a:srgbClr val="0F9CE8"/>
                </a:solidFill>
              </a:defRPr>
            </a:lvl1pPr>
            <a:lvl2pPr lvl="1" rtl="0">
              <a:spcBef>
                <a:spcPts val="0"/>
              </a:spcBef>
              <a:buClr>
                <a:srgbClr val="0F9CE8"/>
              </a:buClr>
              <a:buSzPct val="100000"/>
              <a:buChar char="■"/>
              <a:defRPr sz="1800">
                <a:solidFill>
                  <a:srgbClr val="0F9CE8"/>
                </a:solidFill>
              </a:defRPr>
            </a:lvl2pPr>
            <a:lvl3pPr lvl="2" rtl="0">
              <a:spcBef>
                <a:spcPts val="0"/>
              </a:spcBef>
              <a:buClr>
                <a:srgbClr val="0F9CE8"/>
              </a:buClr>
              <a:buSzPct val="100000"/>
              <a:buChar char="■"/>
              <a:defRPr sz="1800">
                <a:solidFill>
                  <a:srgbClr val="0F9CE8"/>
                </a:solidFill>
              </a:defRPr>
            </a:lvl3pPr>
            <a:lvl4pPr lvl="3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4pPr>
            <a:lvl5pPr lvl="4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5pPr>
            <a:lvl6pPr lvl="5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6pPr>
            <a:lvl7pPr lvl="6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7pPr>
            <a:lvl8pPr lvl="7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8pPr>
            <a:lvl9pPr lvl="8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00600" y="896325"/>
            <a:ext cx="3969599" cy="3828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rgbClr val="0F9CE8"/>
              </a:buClr>
              <a:buSzPct val="100000"/>
              <a:buChar char="■"/>
              <a:defRPr sz="1800">
                <a:solidFill>
                  <a:srgbClr val="0F9CE8"/>
                </a:solidFill>
              </a:defRPr>
            </a:lvl1pPr>
            <a:lvl2pPr lvl="1" rtl="0">
              <a:spcBef>
                <a:spcPts val="0"/>
              </a:spcBef>
              <a:buClr>
                <a:srgbClr val="0F9CE8"/>
              </a:buClr>
              <a:buSzPct val="100000"/>
              <a:buChar char="■"/>
              <a:defRPr sz="1800">
                <a:solidFill>
                  <a:srgbClr val="0F9CE8"/>
                </a:solidFill>
              </a:defRPr>
            </a:lvl2pPr>
            <a:lvl3pPr lvl="2" rtl="0">
              <a:spcBef>
                <a:spcPts val="0"/>
              </a:spcBef>
              <a:buClr>
                <a:srgbClr val="0F9CE8"/>
              </a:buClr>
              <a:buSzPct val="100000"/>
              <a:buChar char="■"/>
              <a:defRPr sz="1800">
                <a:solidFill>
                  <a:srgbClr val="0F9CE8"/>
                </a:solidFill>
              </a:defRPr>
            </a:lvl3pPr>
            <a:lvl4pPr lvl="3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4pPr>
            <a:lvl5pPr lvl="4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5pPr>
            <a:lvl6pPr lvl="5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6pPr>
            <a:lvl7pPr lvl="6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7pPr>
            <a:lvl8pPr lvl="7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8pPr>
            <a:lvl9pPr lvl="8" rtl="0">
              <a:spcBef>
                <a:spcPts val="0"/>
              </a:spcBef>
              <a:buClr>
                <a:srgbClr val="0F9CE8"/>
              </a:buClr>
              <a:buChar char="■"/>
              <a:defRPr>
                <a:solidFill>
                  <a:srgbClr val="0F9CE8"/>
                </a:solidFill>
              </a:defRPr>
            </a:lvl9pPr>
          </a:lstStyle>
          <a:p/>
        </p:txBody>
      </p:sp>
      <p:pic>
        <p:nvPicPr>
          <p:cNvPr descr="Logo_Fuzer_RGB.png" id="25" name="Shape 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132120" y="4685400"/>
            <a:ext cx="863425" cy="35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5745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 txBox="1"/>
          <p:nvPr>
            <p:ph type="title"/>
          </p:nvPr>
        </p:nvSpPr>
        <p:spPr>
          <a:xfrm>
            <a:off x="457200" y="127650"/>
            <a:ext cx="8229600" cy="497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Clr>
                <a:srgbClr val="0F9CE8"/>
              </a:buClr>
              <a:buSzPct val="100000"/>
              <a:defRPr sz="2400">
                <a:solidFill>
                  <a:srgbClr val="0F9CE8"/>
                </a:solidFill>
              </a:defRPr>
            </a:lvl1pPr>
            <a:lvl2pPr lvl="1" rtl="0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rtl="0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rtl="0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rtl="0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rtl="0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rtl="0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rtl="0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rtl="0">
              <a:spcBef>
                <a:spcPts val="0"/>
              </a:spcBef>
              <a:buClr>
                <a:srgbClr val="0F9CE8"/>
              </a:buClr>
              <a:buSzPct val="100000"/>
              <a:buFont typeface="Josefin Sans"/>
              <a:defRPr b="0" sz="2400">
                <a:solidFill>
                  <a:srgbClr val="0F9CE8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_Fuzer_RGB.png" id="29" name="Shape 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132120" y="4685400"/>
            <a:ext cx="863425" cy="35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Shape 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5745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Shape 31"/>
          <p:cNvSpPr txBox="1"/>
          <p:nvPr>
            <p:ph type="title"/>
          </p:nvPr>
        </p:nvSpPr>
        <p:spPr>
          <a:xfrm>
            <a:off x="457200" y="127650"/>
            <a:ext cx="8229600" cy="497999"/>
          </a:xfrm>
          <a:prstGeom prst="rect">
            <a:avLst/>
          </a:prstGeom>
          <a:noFill/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Clr>
                <a:srgbClr val="0F9CE8"/>
              </a:buClr>
              <a:buSzPct val="100000"/>
              <a:defRPr sz="2400">
                <a:solidFill>
                  <a:srgbClr val="0F9CE8"/>
                </a:solidFill>
              </a:defRPr>
            </a:lvl1pPr>
            <a:lvl2pPr lvl="1" rtl="0">
              <a:spcBef>
                <a:spcPts val="0"/>
              </a:spcBef>
              <a:buClr>
                <a:srgbClr val="0F9CE8"/>
              </a:buClr>
              <a:buSzPct val="100000"/>
              <a:buFont typeface="Proxima Nova"/>
              <a:defRPr sz="2400">
                <a:solidFill>
                  <a:srgbClr val="0F9CE8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rtl="0">
              <a:spcBef>
                <a:spcPts val="0"/>
              </a:spcBef>
              <a:buClr>
                <a:srgbClr val="0F9CE8"/>
              </a:buClr>
              <a:buSzPct val="100000"/>
              <a:buFont typeface="Proxima Nova"/>
              <a:defRPr sz="2400">
                <a:solidFill>
                  <a:srgbClr val="0F9CE8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rtl="0">
              <a:spcBef>
                <a:spcPts val="0"/>
              </a:spcBef>
              <a:buClr>
                <a:srgbClr val="0F9CE8"/>
              </a:buClr>
              <a:buSzPct val="100000"/>
              <a:buFont typeface="Proxima Nova"/>
              <a:defRPr sz="2400">
                <a:solidFill>
                  <a:srgbClr val="0F9CE8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rtl="0">
              <a:spcBef>
                <a:spcPts val="0"/>
              </a:spcBef>
              <a:buClr>
                <a:srgbClr val="0F9CE8"/>
              </a:buClr>
              <a:buSzPct val="100000"/>
              <a:buFont typeface="Proxima Nova"/>
              <a:defRPr sz="2400">
                <a:solidFill>
                  <a:srgbClr val="0F9CE8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rtl="0">
              <a:spcBef>
                <a:spcPts val="0"/>
              </a:spcBef>
              <a:buClr>
                <a:srgbClr val="0F9CE8"/>
              </a:buClr>
              <a:buSzPct val="100000"/>
              <a:buFont typeface="Proxima Nova"/>
              <a:defRPr sz="2400">
                <a:solidFill>
                  <a:srgbClr val="0F9CE8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rtl="0">
              <a:spcBef>
                <a:spcPts val="0"/>
              </a:spcBef>
              <a:buClr>
                <a:srgbClr val="0F9CE8"/>
              </a:buClr>
              <a:buSzPct val="100000"/>
              <a:buFont typeface="Proxima Nova"/>
              <a:defRPr sz="2400">
                <a:solidFill>
                  <a:srgbClr val="0F9CE8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rtl="0">
              <a:spcBef>
                <a:spcPts val="0"/>
              </a:spcBef>
              <a:buClr>
                <a:srgbClr val="0F9CE8"/>
              </a:buClr>
              <a:buSzPct val="100000"/>
              <a:buFont typeface="Proxima Nova"/>
              <a:defRPr sz="2400">
                <a:solidFill>
                  <a:srgbClr val="0F9CE8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rtl="0">
              <a:spcBef>
                <a:spcPts val="0"/>
              </a:spcBef>
              <a:buClr>
                <a:srgbClr val="0F9CE8"/>
              </a:buClr>
              <a:buSzPct val="100000"/>
              <a:buFont typeface="Proxima Nova"/>
              <a:defRPr sz="2400">
                <a:solidFill>
                  <a:srgbClr val="0F9CE8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Drawing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_Fuzer_RGB.png" id="33" name="Shape 3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132120" y="4685400"/>
            <a:ext cx="863425" cy="35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Shape 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5745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ustom Layout 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Shape 3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332237" y="358300"/>
            <a:ext cx="4479524" cy="4426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Shape 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5745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b="1" sz="3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600"/>
              </a:spcBef>
              <a:buSzPct val="100000"/>
              <a:buFont typeface="Proxima Nova"/>
              <a:defRPr sz="3000"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480"/>
              </a:spcBef>
              <a:buSzPct val="100000"/>
              <a:buFont typeface="Proxima Nova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rtl="0">
              <a:spcBef>
                <a:spcPts val="480"/>
              </a:spcBef>
              <a:buSzPct val="100000"/>
              <a:buFont typeface="Proxima Nova"/>
              <a:defRPr sz="2400"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rtl="0">
              <a:spcBef>
                <a:spcPts val="360"/>
              </a:spcBef>
              <a:buSzPct val="100000"/>
              <a:buFont typeface="Proxima Nova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rtl="0">
              <a:spcBef>
                <a:spcPts val="360"/>
              </a:spcBef>
              <a:buSzPct val="100000"/>
              <a:buFont typeface="Proxima Nova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rtl="0">
              <a:spcBef>
                <a:spcPts val="360"/>
              </a:spcBef>
              <a:buSzPct val="100000"/>
              <a:buFont typeface="Proxima Nova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rtl="0">
              <a:spcBef>
                <a:spcPts val="360"/>
              </a:spcBef>
              <a:buSzPct val="100000"/>
              <a:buFont typeface="Proxima Nova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rtl="0">
              <a:spcBef>
                <a:spcPts val="360"/>
              </a:spcBef>
              <a:buSzPct val="100000"/>
              <a:buFont typeface="Proxima Nova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rtl="0">
              <a:spcBef>
                <a:spcPts val="360"/>
              </a:spcBef>
              <a:buSzPct val="100000"/>
              <a:buFont typeface="Proxima Nova"/>
              <a:defRPr sz="1800"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fuzer.net/docs/SupportProcedureFuzerFR.html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861550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Adrenne Prevoyante</a:t>
            </a:r>
          </a:p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1324950" y="2238625"/>
            <a:ext cx="6494100" cy="80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2017-06-28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SLA report - internet access &amp; IP VPN</a:t>
            </a:r>
          </a:p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890675" y="896325"/>
            <a:ext cx="7905600" cy="383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Access via infovista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Internet access (directly on infovista)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Bandwidth usage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Availability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Performance information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IP-VPN (no access - upon request)</a:t>
            </a:r>
          </a:p>
          <a:p>
            <a:pPr indent="-342900" lvl="1" marL="914400" rtl="0">
              <a:spcBef>
                <a:spcPts val="480"/>
              </a:spcBef>
              <a:buSzPct val="100000"/>
            </a:pPr>
            <a:r>
              <a:rPr lang="en" sz="1800"/>
              <a:t>Bandwidth usage</a:t>
            </a:r>
          </a:p>
          <a:p>
            <a:pPr indent="-342900" lvl="1" marL="914400" rtl="0">
              <a:spcBef>
                <a:spcPts val="480"/>
              </a:spcBef>
              <a:buSzPct val="100000"/>
            </a:pPr>
            <a:r>
              <a:rPr lang="en" sz="1800"/>
              <a:t>Availability</a:t>
            </a:r>
          </a:p>
          <a:p>
            <a:pPr indent="-342900" lvl="1" marL="914400" rtl="0">
              <a:spcBef>
                <a:spcPts val="480"/>
              </a:spcBef>
              <a:buSzPct val="100000"/>
            </a:pPr>
            <a:r>
              <a:rPr lang="en" sz="1800"/>
              <a:t>Performance information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Evolution</a:t>
            </a:r>
          </a:p>
        </p:txBody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890675" y="896325"/>
            <a:ext cx="7905600" cy="383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If all are busy go to the next queue 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 propose to use the penalties meaning only one queue per user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Ajout “Call Waiting time” 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Standard - can be planned when you want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Logout /Login automatique </a:t>
            </a:r>
          </a:p>
          <a:p>
            <a:pPr indent="-228600" lvl="1" marL="914400" rtl="0">
              <a:spcBef>
                <a:spcPts val="0"/>
              </a:spcBef>
              <a:buClr>
                <a:srgbClr val="0F9CE8"/>
              </a:buClr>
            </a:pPr>
            <a:r>
              <a:rPr lang="en">
                <a:solidFill>
                  <a:srgbClr val="0F9CE8"/>
                </a:solidFill>
              </a:rPr>
              <a:t>“</a:t>
            </a:r>
            <a:r>
              <a:rPr lang="en">
                <a:solidFill>
                  <a:srgbClr val="0F9CE8"/>
                </a:solidFill>
              </a:rPr>
              <a:t>APIchange” status is existing (“</a:t>
            </a:r>
            <a:r>
              <a:rPr lang="en" sz="1650">
                <a:solidFill>
                  <a:srgbClr val="0F9CE8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dbSetProfile”)</a:t>
            </a:r>
          </a:p>
          <a:p>
            <a:pPr indent="-333375" lvl="1" marL="914400" rtl="0">
              <a:spcBef>
                <a:spcPts val="0"/>
              </a:spcBef>
              <a:buClr>
                <a:srgbClr val="0F9CE8"/>
              </a:buClr>
              <a:buSzPct val="97058"/>
              <a:buFont typeface="Arial"/>
            </a:pPr>
            <a:r>
              <a:rPr lang="en" sz="1650">
                <a:solidFill>
                  <a:srgbClr val="0F9CE8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https://www.escaux.com/docs/UcsApi.html#Set_a_user_39s_profile_and_status:_dbSetProfile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Dashboard Queue (see next slide)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Impossible d’enlever le waiting time si tout le monde est occupé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Demande de redirection pour le Directeur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C’est une demande standard - à planifier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Evolution - Dashboard Queue</a:t>
            </a:r>
          </a:p>
        </p:txBody>
      </p:sp>
      <p:sp>
        <p:nvSpPr>
          <p:cNvPr id="206" name="Shape 206"/>
          <p:cNvSpPr/>
          <p:nvPr/>
        </p:nvSpPr>
        <p:spPr>
          <a:xfrm>
            <a:off x="1728675" y="874900"/>
            <a:ext cx="6747900" cy="349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1989000" y="1416675"/>
            <a:ext cx="485400" cy="4011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208" name="Shape 208"/>
          <p:cNvSpPr/>
          <p:nvPr/>
        </p:nvSpPr>
        <p:spPr>
          <a:xfrm>
            <a:off x="1989000" y="2026275"/>
            <a:ext cx="485400" cy="4011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Q2</a:t>
            </a:r>
          </a:p>
        </p:txBody>
      </p:sp>
      <p:sp>
        <p:nvSpPr>
          <p:cNvPr id="209" name="Shape 209"/>
          <p:cNvSpPr/>
          <p:nvPr/>
        </p:nvSpPr>
        <p:spPr>
          <a:xfrm>
            <a:off x="1989000" y="2635875"/>
            <a:ext cx="485400" cy="4011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Q3</a:t>
            </a:r>
          </a:p>
        </p:txBody>
      </p:sp>
      <p:sp>
        <p:nvSpPr>
          <p:cNvPr id="210" name="Shape 210"/>
          <p:cNvSpPr/>
          <p:nvPr/>
        </p:nvSpPr>
        <p:spPr>
          <a:xfrm>
            <a:off x="1932725" y="1043775"/>
            <a:ext cx="2223600" cy="2532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100"/>
              <a:t>Select Queues to be monitored</a:t>
            </a:r>
          </a:p>
        </p:txBody>
      </p:sp>
      <p:sp>
        <p:nvSpPr>
          <p:cNvPr id="211" name="Shape 211"/>
          <p:cNvSpPr/>
          <p:nvPr/>
        </p:nvSpPr>
        <p:spPr>
          <a:xfrm flipH="1" rot="10800000">
            <a:off x="3959175" y="1103475"/>
            <a:ext cx="147900" cy="133800"/>
          </a:xfrm>
          <a:prstGeom prst="triangle">
            <a:avLst>
              <a:gd fmla="val 57082" name="adj"/>
            </a:avLst>
          </a:prstGeom>
          <a:solidFill>
            <a:srgbClr val="FFFFFF"/>
          </a:solidFill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1989000" y="3677075"/>
            <a:ext cx="485400" cy="4011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Qn</a:t>
            </a:r>
          </a:p>
        </p:txBody>
      </p:sp>
      <p:sp>
        <p:nvSpPr>
          <p:cNvPr id="213" name="Shape 213"/>
          <p:cNvSpPr/>
          <p:nvPr/>
        </p:nvSpPr>
        <p:spPr>
          <a:xfrm>
            <a:off x="1989000" y="3156475"/>
            <a:ext cx="485400" cy="4011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...</a:t>
            </a:r>
          </a:p>
        </p:txBody>
      </p:sp>
      <p:cxnSp>
        <p:nvCxnSpPr>
          <p:cNvPr id="214" name="Shape 214"/>
          <p:cNvCxnSpPr/>
          <p:nvPr/>
        </p:nvCxnSpPr>
        <p:spPr>
          <a:xfrm>
            <a:off x="2826325" y="1416675"/>
            <a:ext cx="14100" cy="270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15" name="Shape 215"/>
          <p:cNvSpPr/>
          <p:nvPr/>
        </p:nvSpPr>
        <p:spPr>
          <a:xfrm>
            <a:off x="3192225" y="1465950"/>
            <a:ext cx="1533900" cy="676500"/>
          </a:xfrm>
          <a:prstGeom prst="roundRect">
            <a:avLst>
              <a:gd fmla="val 16667" name="adj"/>
            </a:avLst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</a:t>
            </a:r>
            <a:r>
              <a:rPr lang="en" sz="900">
                <a:solidFill>
                  <a:srgbClr val="FFFFFF"/>
                </a:solidFill>
              </a:rPr>
              <a:t>Nbr of Call waiting</a:t>
            </a:r>
          </a:p>
          <a:p>
            <a:pPr lv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-Average waiting time (last 5min)</a:t>
            </a:r>
          </a:p>
          <a:p>
            <a:pPr lv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-Nbr of user connected in the queue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3347025" y="2142475"/>
            <a:ext cx="10977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Queue 1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5106125" y="2142475"/>
            <a:ext cx="10977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Queue 2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6858725" y="2142475"/>
            <a:ext cx="10977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Queue 3</a:t>
            </a:r>
          </a:p>
        </p:txBody>
      </p:sp>
      <p:sp>
        <p:nvSpPr>
          <p:cNvPr id="219" name="Shape 219"/>
          <p:cNvSpPr/>
          <p:nvPr/>
        </p:nvSpPr>
        <p:spPr>
          <a:xfrm>
            <a:off x="3198725" y="2685150"/>
            <a:ext cx="1533900" cy="401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900"/>
              <a:t>Nbr of Call waiting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900"/>
              <a:t>Average waiting time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3353525" y="2980675"/>
            <a:ext cx="10977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Queue 2</a:t>
            </a:r>
          </a:p>
        </p:txBody>
      </p:sp>
      <p:sp>
        <p:nvSpPr>
          <p:cNvPr id="221" name="Shape 221"/>
          <p:cNvSpPr/>
          <p:nvPr/>
        </p:nvSpPr>
        <p:spPr>
          <a:xfrm>
            <a:off x="4944825" y="1465950"/>
            <a:ext cx="1533900" cy="676500"/>
          </a:xfrm>
          <a:prstGeom prst="roundRect">
            <a:avLst>
              <a:gd fmla="val 16667" name="adj"/>
            </a:avLst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-Nbr of Call waiting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-Average waiting time (last 5min)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-Nbr of user connected in the queue</a:t>
            </a:r>
          </a:p>
        </p:txBody>
      </p:sp>
      <p:sp>
        <p:nvSpPr>
          <p:cNvPr id="222" name="Shape 222"/>
          <p:cNvSpPr/>
          <p:nvPr/>
        </p:nvSpPr>
        <p:spPr>
          <a:xfrm>
            <a:off x="6697425" y="1465950"/>
            <a:ext cx="1533900" cy="676500"/>
          </a:xfrm>
          <a:prstGeom prst="roundRect">
            <a:avLst>
              <a:gd fmla="val 16667" name="adj"/>
            </a:avLst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-Nbr of Call waiting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-Average waiting time (last 5min)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-Nbr of user connected in the queue</a:t>
            </a:r>
          </a:p>
        </p:txBody>
      </p:sp>
      <p:sp>
        <p:nvSpPr>
          <p:cNvPr id="223" name="Shape 223"/>
          <p:cNvSpPr/>
          <p:nvPr/>
        </p:nvSpPr>
        <p:spPr>
          <a:xfrm>
            <a:off x="3192225" y="2608950"/>
            <a:ext cx="1533900" cy="676500"/>
          </a:xfrm>
          <a:prstGeom prst="roundRect">
            <a:avLst>
              <a:gd fmla="val 16667" name="adj"/>
            </a:avLst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-Nbr of Call waiting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-Average waiting time (last 5min)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-Nbr of user connected in the queue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3347025" y="3378800"/>
            <a:ext cx="10977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Queue ...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6858725" y="3285475"/>
            <a:ext cx="10977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Queue n</a:t>
            </a:r>
          </a:p>
        </p:txBody>
      </p:sp>
      <p:sp>
        <p:nvSpPr>
          <p:cNvPr id="226" name="Shape 226"/>
          <p:cNvSpPr/>
          <p:nvPr/>
        </p:nvSpPr>
        <p:spPr>
          <a:xfrm>
            <a:off x="6697425" y="2608950"/>
            <a:ext cx="1533900" cy="676500"/>
          </a:xfrm>
          <a:prstGeom prst="roundRect">
            <a:avLst>
              <a:gd fmla="val 16667" name="adj"/>
            </a:avLst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-Nbr of Call waiting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-Average waiting time (last 5min)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-Nbr of user connected in the queue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Evolution - Dashboard Queue</a:t>
            </a:r>
          </a:p>
        </p:txBody>
      </p:sp>
      <p:sp>
        <p:nvSpPr>
          <p:cNvPr id="232" name="Shape 232"/>
          <p:cNvSpPr/>
          <p:nvPr/>
        </p:nvSpPr>
        <p:spPr>
          <a:xfrm>
            <a:off x="2033475" y="1027300"/>
            <a:ext cx="6747900" cy="349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Shape 233"/>
          <p:cNvSpPr/>
          <p:nvPr/>
        </p:nvSpPr>
        <p:spPr>
          <a:xfrm>
            <a:off x="2293800" y="1569075"/>
            <a:ext cx="485400" cy="401100"/>
          </a:xfrm>
          <a:prstGeom prst="can">
            <a:avLst>
              <a:gd fmla="val 25000" name="adj"/>
            </a:avLst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Q1</a:t>
            </a:r>
          </a:p>
        </p:txBody>
      </p:sp>
      <p:sp>
        <p:nvSpPr>
          <p:cNvPr id="234" name="Shape 234"/>
          <p:cNvSpPr/>
          <p:nvPr/>
        </p:nvSpPr>
        <p:spPr>
          <a:xfrm>
            <a:off x="2293800" y="2178675"/>
            <a:ext cx="485400" cy="4011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Q2</a:t>
            </a:r>
          </a:p>
        </p:txBody>
      </p:sp>
      <p:sp>
        <p:nvSpPr>
          <p:cNvPr id="235" name="Shape 235"/>
          <p:cNvSpPr/>
          <p:nvPr/>
        </p:nvSpPr>
        <p:spPr>
          <a:xfrm>
            <a:off x="2293800" y="2788275"/>
            <a:ext cx="485400" cy="4011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Q3</a:t>
            </a:r>
          </a:p>
        </p:txBody>
      </p:sp>
      <p:sp>
        <p:nvSpPr>
          <p:cNvPr id="236" name="Shape 236"/>
          <p:cNvSpPr/>
          <p:nvPr/>
        </p:nvSpPr>
        <p:spPr>
          <a:xfrm>
            <a:off x="2237525" y="1196175"/>
            <a:ext cx="2223600" cy="2532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Select Queue to be monitored</a:t>
            </a:r>
          </a:p>
        </p:txBody>
      </p:sp>
      <p:sp>
        <p:nvSpPr>
          <p:cNvPr id="237" name="Shape 237"/>
          <p:cNvSpPr/>
          <p:nvPr/>
        </p:nvSpPr>
        <p:spPr>
          <a:xfrm flipH="1" rot="10800000">
            <a:off x="4263975" y="1255875"/>
            <a:ext cx="147900" cy="133800"/>
          </a:xfrm>
          <a:prstGeom prst="triangle">
            <a:avLst>
              <a:gd fmla="val 57082" name="adj"/>
            </a:avLst>
          </a:prstGeom>
          <a:solidFill>
            <a:srgbClr val="FFFFFF"/>
          </a:solidFill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8" name="Shape 238"/>
          <p:cNvSpPr/>
          <p:nvPr/>
        </p:nvSpPr>
        <p:spPr>
          <a:xfrm>
            <a:off x="2293800" y="3829475"/>
            <a:ext cx="485400" cy="4011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Qn</a:t>
            </a:r>
          </a:p>
        </p:txBody>
      </p:sp>
      <p:sp>
        <p:nvSpPr>
          <p:cNvPr id="239" name="Shape 239"/>
          <p:cNvSpPr/>
          <p:nvPr/>
        </p:nvSpPr>
        <p:spPr>
          <a:xfrm>
            <a:off x="2293800" y="3308875"/>
            <a:ext cx="485400" cy="401100"/>
          </a:xfrm>
          <a:prstGeom prst="can">
            <a:avLst>
              <a:gd fmla="val 25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...</a:t>
            </a:r>
          </a:p>
        </p:txBody>
      </p:sp>
      <p:cxnSp>
        <p:nvCxnSpPr>
          <p:cNvPr id="240" name="Shape 240"/>
          <p:cNvCxnSpPr/>
          <p:nvPr/>
        </p:nvCxnSpPr>
        <p:spPr>
          <a:xfrm>
            <a:off x="3131125" y="1569075"/>
            <a:ext cx="14100" cy="270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41" name="Shape 241"/>
          <p:cNvSpPr txBox="1"/>
          <p:nvPr/>
        </p:nvSpPr>
        <p:spPr>
          <a:xfrm>
            <a:off x="3665875" y="1611300"/>
            <a:ext cx="40530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Average of the waiting time 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During the day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Last hour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Nbr of customer who didn’t wait and stop the call 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during day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Last hours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Nbr of user connected in the queue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List of user in the queue</a:t>
            </a:r>
          </a:p>
        </p:txBody>
      </p:sp>
      <p:sp>
        <p:nvSpPr>
          <p:cNvPr id="242" name="Shape 242"/>
          <p:cNvSpPr/>
          <p:nvPr/>
        </p:nvSpPr>
        <p:spPr>
          <a:xfrm>
            <a:off x="4721175" y="3618575"/>
            <a:ext cx="2976300" cy="8490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User 1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User 2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...</a:t>
            </a:r>
          </a:p>
        </p:txBody>
      </p:sp>
      <p:sp>
        <p:nvSpPr>
          <p:cNvPr id="243" name="Shape 243"/>
          <p:cNvSpPr/>
          <p:nvPr/>
        </p:nvSpPr>
        <p:spPr>
          <a:xfrm>
            <a:off x="6428975" y="4129775"/>
            <a:ext cx="1166400" cy="253200"/>
          </a:xfrm>
          <a:prstGeom prst="rect">
            <a:avLst/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Add a user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Evolution - Dashboard Queue</a:t>
            </a:r>
          </a:p>
        </p:txBody>
      </p:sp>
      <p:sp>
        <p:nvSpPr>
          <p:cNvPr id="249" name="Shape 249"/>
          <p:cNvSpPr/>
          <p:nvPr/>
        </p:nvSpPr>
        <p:spPr>
          <a:xfrm>
            <a:off x="1991250" y="1027300"/>
            <a:ext cx="6747900" cy="349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2237525" y="1196175"/>
            <a:ext cx="2223600" cy="2532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Select users having a queue </a:t>
            </a:r>
          </a:p>
        </p:txBody>
      </p:sp>
      <p:sp>
        <p:nvSpPr>
          <p:cNvPr id="251" name="Shape 251"/>
          <p:cNvSpPr/>
          <p:nvPr/>
        </p:nvSpPr>
        <p:spPr>
          <a:xfrm flipH="1" rot="10800000">
            <a:off x="4263975" y="1255875"/>
            <a:ext cx="147900" cy="133800"/>
          </a:xfrm>
          <a:prstGeom prst="triangle">
            <a:avLst>
              <a:gd fmla="val 57082" name="adj"/>
            </a:avLst>
          </a:prstGeom>
          <a:solidFill>
            <a:srgbClr val="FFFFFF"/>
          </a:solidFill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52" name="Shape 252"/>
          <p:cNvCxnSpPr/>
          <p:nvPr/>
        </p:nvCxnSpPr>
        <p:spPr>
          <a:xfrm>
            <a:off x="3131125" y="1569075"/>
            <a:ext cx="14100" cy="270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53" name="Shape 253"/>
          <p:cNvSpPr txBox="1"/>
          <p:nvPr/>
        </p:nvSpPr>
        <p:spPr>
          <a:xfrm>
            <a:off x="3665875" y="1611300"/>
            <a:ext cx="40530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List of Queue of the user 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Current Status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Change status to </a:t>
            </a:r>
          </a:p>
        </p:txBody>
      </p:sp>
      <p:sp>
        <p:nvSpPr>
          <p:cNvPr id="254" name="Shape 254"/>
          <p:cNvSpPr/>
          <p:nvPr/>
        </p:nvSpPr>
        <p:spPr>
          <a:xfrm>
            <a:off x="2131975" y="1569075"/>
            <a:ext cx="858300" cy="323700"/>
          </a:xfrm>
          <a:prstGeom prst="rect">
            <a:avLst/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User 1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" name="Shape 255"/>
          <p:cNvSpPr/>
          <p:nvPr/>
        </p:nvSpPr>
        <p:spPr>
          <a:xfrm>
            <a:off x="5718075" y="2084100"/>
            <a:ext cx="994500" cy="2532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100"/>
              <a:t>Status</a:t>
            </a:r>
            <a:r>
              <a:rPr lang="en" sz="1100"/>
              <a:t> </a:t>
            </a:r>
          </a:p>
        </p:txBody>
      </p:sp>
      <p:sp>
        <p:nvSpPr>
          <p:cNvPr id="256" name="Shape 256"/>
          <p:cNvSpPr/>
          <p:nvPr/>
        </p:nvSpPr>
        <p:spPr>
          <a:xfrm flipH="1" rot="10800000">
            <a:off x="6438275" y="2143800"/>
            <a:ext cx="147900" cy="133800"/>
          </a:xfrm>
          <a:prstGeom prst="triangle">
            <a:avLst>
              <a:gd fmla="val 57082" name="adj"/>
            </a:avLst>
          </a:prstGeom>
          <a:solidFill>
            <a:srgbClr val="FFFFFF"/>
          </a:solidFill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" name="Shape 257"/>
          <p:cNvSpPr/>
          <p:nvPr/>
        </p:nvSpPr>
        <p:spPr>
          <a:xfrm>
            <a:off x="2131975" y="2026275"/>
            <a:ext cx="858300" cy="323700"/>
          </a:xfrm>
          <a:prstGeom prst="rect">
            <a:avLst/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User 2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2131975" y="2483475"/>
            <a:ext cx="858300" cy="323700"/>
          </a:xfrm>
          <a:prstGeom prst="rect">
            <a:avLst/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User ...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2131975" y="2940675"/>
            <a:ext cx="858300" cy="323700"/>
          </a:xfrm>
          <a:prstGeom prst="rect">
            <a:avLst/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User 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idx="1" type="body"/>
          </p:nvPr>
        </p:nvSpPr>
        <p:spPr>
          <a:xfrm>
            <a:off x="890675" y="896325"/>
            <a:ext cx="7905600" cy="383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F9CE8"/>
              </a:buClr>
              <a:buSzPct val="100000"/>
            </a:pPr>
            <a:r>
              <a:rPr lang="en" sz="1800">
                <a:solidFill>
                  <a:srgbClr val="0F9CE8"/>
                </a:solidFill>
              </a:rPr>
              <a:t> Le support est toujours quelqu’un de différent, du coup, les exigences diffèrent d’une personne à l’autre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F9CE8"/>
              </a:buClr>
              <a:buSzPct val="100000"/>
            </a:pPr>
            <a:r>
              <a:rPr lang="en" sz="1800">
                <a:solidFill>
                  <a:srgbClr val="0F9CE8"/>
                </a:solidFill>
              </a:rPr>
              <a:t> Suivant la personne de support, la réponse se fait en Anglais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F9CE8"/>
              </a:buClr>
              <a:buSzPct val="100000"/>
            </a:pPr>
            <a:r>
              <a:rPr lang="en" sz="1800">
                <a:solidFill>
                  <a:srgbClr val="0F9CE8"/>
                </a:solidFill>
              </a:rPr>
              <a:t> Les termes employés sont trop techniques pour Monsieur et Madame tout le monde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F9CE8"/>
              </a:buClr>
              <a:buSzPct val="100000"/>
            </a:pPr>
            <a:r>
              <a:rPr lang="en" sz="1800">
                <a:solidFill>
                  <a:srgbClr val="0F9CE8"/>
                </a:solidFill>
              </a:rPr>
              <a:t> Leur suivi, quand il y en a n’est jamais dans les 48 heures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F9CE8"/>
              </a:buClr>
              <a:buSzPct val="100000"/>
            </a:pPr>
            <a:r>
              <a:rPr lang="en" sz="1800">
                <a:solidFill>
                  <a:srgbClr val="0F9CE8"/>
                </a:solidFill>
              </a:rPr>
              <a:t> A un moment donné, il envoie un mail (qui passe souvent à la trappe) pour savoir si le problème est toujours là… et si Escaux n’a pas de réponse, il clôture le ticket !!!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F9CE8"/>
              </a:buClr>
              <a:buSzPct val="100000"/>
            </a:pPr>
            <a:r>
              <a:rPr lang="en" sz="1800">
                <a:solidFill>
                  <a:srgbClr val="0F9CE8"/>
                </a:solidFill>
              </a:rPr>
              <a:t>Au niveau des crédits, rien n’est cohérent, pour une création d’un collaborateur, il compte une fois 30 crédits et la fois d’après 80 !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F9CE8"/>
              </a:buClr>
              <a:buSzPct val="100000"/>
            </a:pPr>
            <a:r>
              <a:rPr lang="en" sz="1800">
                <a:solidFill>
                  <a:srgbClr val="0F9CE8"/>
                </a:solidFill>
              </a:rPr>
              <a:t>Idem, si c’est un problème propre à Escaux (qualité ligne, erreur de message etc…) si on n’est pas vigilant, il compte à nouveau des crédits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sp>
        <p:nvSpPr>
          <p:cNvPr id="265" name="Shape 265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Support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Support</a:t>
            </a:r>
          </a:p>
        </p:txBody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x="890675" y="896325"/>
            <a:ext cx="7905600" cy="383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F9CE8"/>
              </a:buClr>
              <a:buSzPct val="100000"/>
              <a:buFont typeface="Proxima Nova"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https://www.fuzer.net/docs/SupportProcedureFuzerFR.html</a:t>
            </a:r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</a:pPr>
            <a:r>
              <a:rPr lang="en" sz="1800"/>
              <a:t>Request Form pour demander le changement d’un utilisateur a été fait</a:t>
            </a:r>
          </a:p>
        </p:txBody>
      </p:sp>
      <p:pic>
        <p:nvPicPr>
          <p:cNvPr id="272" name="Shape 27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11462" y="1471722"/>
            <a:ext cx="6521075" cy="1589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" type="body"/>
          </p:nvPr>
        </p:nvSpPr>
        <p:spPr>
          <a:xfrm>
            <a:off x="890675" y="896325"/>
            <a:ext cx="7905600" cy="383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Architecture &amp; Line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Ticket list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Service Manager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SLA - report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Evolution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Support</a:t>
            </a:r>
          </a:p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x="457200" y="127650"/>
            <a:ext cx="8229600" cy="497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Table of contents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1109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Architecture Telephony</a:t>
            </a:r>
          </a:p>
        </p:txBody>
      </p:sp>
      <p:sp>
        <p:nvSpPr>
          <p:cNvPr id="55" name="Shape 55"/>
          <p:cNvSpPr/>
          <p:nvPr/>
        </p:nvSpPr>
        <p:spPr>
          <a:xfrm>
            <a:off x="1620225" y="1729000"/>
            <a:ext cx="1805100" cy="870000"/>
          </a:xfrm>
          <a:prstGeom prst="rect">
            <a:avLst/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Host</a:t>
            </a:r>
            <a:r>
              <a:rPr lang="en">
                <a:solidFill>
                  <a:srgbClr val="FFFFFF"/>
                </a:solidFill>
              </a:rPr>
              <a:t> (actif)</a:t>
            </a:r>
          </a:p>
        </p:txBody>
      </p:sp>
      <p:sp>
        <p:nvSpPr>
          <p:cNvPr id="56" name="Shape 56"/>
          <p:cNvSpPr/>
          <p:nvPr/>
        </p:nvSpPr>
        <p:spPr>
          <a:xfrm>
            <a:off x="1728550" y="1826875"/>
            <a:ext cx="1566000" cy="445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>
                <a:solidFill>
                  <a:srgbClr val="0F9CE8"/>
                </a:solidFill>
              </a:rPr>
              <a:t>Fusion (Actif)</a:t>
            </a:r>
          </a:p>
        </p:txBody>
      </p:sp>
      <p:sp>
        <p:nvSpPr>
          <p:cNvPr id="57" name="Shape 57"/>
          <p:cNvSpPr/>
          <p:nvPr/>
        </p:nvSpPr>
        <p:spPr>
          <a:xfrm>
            <a:off x="3751725" y="1729000"/>
            <a:ext cx="1805100" cy="870000"/>
          </a:xfrm>
          <a:prstGeom prst="rect">
            <a:avLst/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Host (actif)</a:t>
            </a:r>
          </a:p>
        </p:txBody>
      </p:sp>
      <p:sp>
        <p:nvSpPr>
          <p:cNvPr id="58" name="Shape 58"/>
          <p:cNvSpPr/>
          <p:nvPr/>
        </p:nvSpPr>
        <p:spPr>
          <a:xfrm>
            <a:off x="3860325" y="1826875"/>
            <a:ext cx="1566000" cy="445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>
                <a:solidFill>
                  <a:srgbClr val="0F9CE8"/>
                </a:solidFill>
              </a:rPr>
              <a:t>Fusion (Standby)</a:t>
            </a:r>
          </a:p>
        </p:txBody>
      </p:sp>
      <p:sp>
        <p:nvSpPr>
          <p:cNvPr id="59" name="Shape 59"/>
          <p:cNvSpPr/>
          <p:nvPr/>
        </p:nvSpPr>
        <p:spPr>
          <a:xfrm>
            <a:off x="1641999" y="3284400"/>
            <a:ext cx="4034340" cy="870047"/>
          </a:xfrm>
          <a:prstGeom prst="cloud">
            <a:avLst/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IP VPN</a:t>
            </a:r>
          </a:p>
        </p:txBody>
      </p:sp>
      <p:cxnSp>
        <p:nvCxnSpPr>
          <p:cNvPr id="60" name="Shape 60"/>
          <p:cNvCxnSpPr>
            <a:endCxn id="56" idx="0"/>
          </p:cNvCxnSpPr>
          <p:nvPr/>
        </p:nvCxnSpPr>
        <p:spPr>
          <a:xfrm>
            <a:off x="2501050" y="1283275"/>
            <a:ext cx="10500" cy="54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1" name="Shape 61"/>
          <p:cNvCxnSpPr/>
          <p:nvPr/>
        </p:nvCxnSpPr>
        <p:spPr>
          <a:xfrm>
            <a:off x="4589050" y="1283150"/>
            <a:ext cx="10500" cy="54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2" name="Shape 62"/>
          <p:cNvCxnSpPr/>
          <p:nvPr/>
        </p:nvCxnSpPr>
        <p:spPr>
          <a:xfrm flipH="1" rot="10800000">
            <a:off x="1489750" y="1272275"/>
            <a:ext cx="4034400" cy="4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3" name="Shape 63"/>
          <p:cNvCxnSpPr/>
          <p:nvPr/>
        </p:nvCxnSpPr>
        <p:spPr>
          <a:xfrm>
            <a:off x="1913850" y="1065675"/>
            <a:ext cx="0" cy="22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4" name="Shape 64"/>
          <p:cNvCxnSpPr/>
          <p:nvPr/>
        </p:nvCxnSpPr>
        <p:spPr>
          <a:xfrm>
            <a:off x="2283750" y="1065675"/>
            <a:ext cx="0" cy="22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5" name="Shape 65"/>
          <p:cNvCxnSpPr/>
          <p:nvPr/>
        </p:nvCxnSpPr>
        <p:spPr>
          <a:xfrm>
            <a:off x="2686275" y="1065675"/>
            <a:ext cx="0" cy="22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66" name="Shape 66"/>
          <p:cNvCxnSpPr/>
          <p:nvPr/>
        </p:nvCxnSpPr>
        <p:spPr>
          <a:xfrm>
            <a:off x="3132275" y="1065675"/>
            <a:ext cx="0" cy="22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67" name="Shape 67"/>
          <p:cNvSpPr/>
          <p:nvPr/>
        </p:nvSpPr>
        <p:spPr>
          <a:xfrm>
            <a:off x="1794225" y="902550"/>
            <a:ext cx="206700" cy="1632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2175225" y="902550"/>
            <a:ext cx="206700" cy="1632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2556225" y="902550"/>
            <a:ext cx="206700" cy="1632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3013425" y="902550"/>
            <a:ext cx="206700" cy="1632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71" name="Shape 71"/>
          <p:cNvCxnSpPr/>
          <p:nvPr/>
        </p:nvCxnSpPr>
        <p:spPr>
          <a:xfrm>
            <a:off x="2522775" y="2980000"/>
            <a:ext cx="0" cy="467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2" name="Shape 72"/>
          <p:cNvCxnSpPr/>
          <p:nvPr/>
        </p:nvCxnSpPr>
        <p:spPr>
          <a:xfrm>
            <a:off x="4572000" y="2980000"/>
            <a:ext cx="0" cy="467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73" name="Shape 73"/>
          <p:cNvSpPr txBox="1"/>
          <p:nvPr/>
        </p:nvSpPr>
        <p:spPr>
          <a:xfrm>
            <a:off x="2142750" y="3034350"/>
            <a:ext cx="1044000" cy="7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</a:t>
            </a:r>
            <a:r>
              <a:rPr lang="en"/>
              <a:t>M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4502325" y="2924500"/>
            <a:ext cx="1359300" cy="7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1M - back-up</a:t>
            </a:r>
          </a:p>
        </p:txBody>
      </p:sp>
      <p:sp>
        <p:nvSpPr>
          <p:cNvPr id="75" name="Shape 75"/>
          <p:cNvSpPr/>
          <p:nvPr/>
        </p:nvSpPr>
        <p:spPr>
          <a:xfrm>
            <a:off x="1620225" y="4458850"/>
            <a:ext cx="4056300" cy="543600"/>
          </a:xfrm>
          <a:prstGeom prst="rect">
            <a:avLst/>
          </a:prstGeom>
          <a:solidFill>
            <a:srgbClr val="E2008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Fuzer Cloud (connect me, FIX line-SIP trunk)</a:t>
            </a:r>
          </a:p>
        </p:txBody>
      </p:sp>
      <p:cxnSp>
        <p:nvCxnSpPr>
          <p:cNvPr id="76" name="Shape 76"/>
          <p:cNvCxnSpPr>
            <a:stCxn id="59" idx="1"/>
            <a:endCxn id="75" idx="0"/>
          </p:cNvCxnSpPr>
          <p:nvPr/>
        </p:nvCxnSpPr>
        <p:spPr>
          <a:xfrm flipH="1">
            <a:off x="3648369" y="4153521"/>
            <a:ext cx="10800" cy="30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77" name="Shape 77"/>
          <p:cNvSpPr/>
          <p:nvPr/>
        </p:nvSpPr>
        <p:spPr>
          <a:xfrm>
            <a:off x="6754325" y="793950"/>
            <a:ext cx="1140300" cy="3054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Fax</a:t>
            </a:r>
          </a:p>
        </p:txBody>
      </p:sp>
      <p:cxnSp>
        <p:nvCxnSpPr>
          <p:cNvPr id="78" name="Shape 78"/>
          <p:cNvCxnSpPr/>
          <p:nvPr/>
        </p:nvCxnSpPr>
        <p:spPr>
          <a:xfrm>
            <a:off x="7668725" y="1065675"/>
            <a:ext cx="4800" cy="618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79" name="Shape 79"/>
          <p:cNvSpPr txBox="1"/>
          <p:nvPr/>
        </p:nvSpPr>
        <p:spPr>
          <a:xfrm>
            <a:off x="7183475" y="1684375"/>
            <a:ext cx="1044000" cy="730800"/>
          </a:xfrm>
          <a:prstGeom prst="rect">
            <a:avLst/>
          </a:prstGeom>
          <a:noFill/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Proximus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ISDN line</a:t>
            </a:r>
          </a:p>
        </p:txBody>
      </p:sp>
      <p:sp>
        <p:nvSpPr>
          <p:cNvPr id="80" name="Shape 80"/>
          <p:cNvSpPr/>
          <p:nvPr/>
        </p:nvSpPr>
        <p:spPr>
          <a:xfrm>
            <a:off x="7135325" y="793950"/>
            <a:ext cx="1140300" cy="3054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Fax</a:t>
            </a:r>
          </a:p>
        </p:txBody>
      </p:sp>
      <p:sp>
        <p:nvSpPr>
          <p:cNvPr id="81" name="Shape 81"/>
          <p:cNvSpPr/>
          <p:nvPr/>
        </p:nvSpPr>
        <p:spPr>
          <a:xfrm>
            <a:off x="7668725" y="793950"/>
            <a:ext cx="1140300" cy="3054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Fax</a:t>
            </a:r>
          </a:p>
        </p:txBody>
      </p:sp>
      <p:cxnSp>
        <p:nvCxnSpPr>
          <p:cNvPr id="82" name="Shape 82"/>
          <p:cNvCxnSpPr>
            <a:stCxn id="79" idx="2"/>
            <a:endCxn id="75" idx="3"/>
          </p:cNvCxnSpPr>
          <p:nvPr/>
        </p:nvCxnSpPr>
        <p:spPr>
          <a:xfrm rot="5400000">
            <a:off x="5533325" y="2558425"/>
            <a:ext cx="2315400" cy="2028900"/>
          </a:xfrm>
          <a:prstGeom prst="curved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83" name="Shape 83"/>
          <p:cNvSpPr txBox="1"/>
          <p:nvPr/>
        </p:nvSpPr>
        <p:spPr>
          <a:xfrm>
            <a:off x="6959475" y="3772525"/>
            <a:ext cx="2028900" cy="7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Redirect Fax number</a:t>
            </a:r>
          </a:p>
        </p:txBody>
      </p:sp>
      <p:cxnSp>
        <p:nvCxnSpPr>
          <p:cNvPr id="84" name="Shape 84"/>
          <p:cNvCxnSpPr/>
          <p:nvPr/>
        </p:nvCxnSpPr>
        <p:spPr>
          <a:xfrm>
            <a:off x="1758675" y="3000700"/>
            <a:ext cx="3423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85" name="Shape 85"/>
          <p:cNvCxnSpPr/>
          <p:nvPr/>
        </p:nvCxnSpPr>
        <p:spPr>
          <a:xfrm>
            <a:off x="2893850" y="2617775"/>
            <a:ext cx="0" cy="36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86" name="Shape 86"/>
          <p:cNvCxnSpPr/>
          <p:nvPr/>
        </p:nvCxnSpPr>
        <p:spPr>
          <a:xfrm>
            <a:off x="4265450" y="2617775"/>
            <a:ext cx="0" cy="36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57200" y="1109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Architecture ICT</a:t>
            </a:r>
          </a:p>
        </p:txBody>
      </p:sp>
      <p:sp>
        <p:nvSpPr>
          <p:cNvPr id="92" name="Shape 92"/>
          <p:cNvSpPr/>
          <p:nvPr/>
        </p:nvSpPr>
        <p:spPr>
          <a:xfrm>
            <a:off x="771425" y="3664850"/>
            <a:ext cx="1239600" cy="3915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Cisco SG500 </a:t>
            </a:r>
          </a:p>
        </p:txBody>
      </p:sp>
      <p:sp>
        <p:nvSpPr>
          <p:cNvPr id="93" name="Shape 93"/>
          <p:cNvSpPr/>
          <p:nvPr/>
        </p:nvSpPr>
        <p:spPr>
          <a:xfrm>
            <a:off x="2609725" y="3664850"/>
            <a:ext cx="1239600" cy="3915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Cisco SG500 </a:t>
            </a:r>
          </a:p>
        </p:txBody>
      </p:sp>
      <p:sp>
        <p:nvSpPr>
          <p:cNvPr id="94" name="Shape 94"/>
          <p:cNvSpPr/>
          <p:nvPr/>
        </p:nvSpPr>
        <p:spPr>
          <a:xfrm>
            <a:off x="3849325" y="2327150"/>
            <a:ext cx="326100" cy="696000"/>
          </a:xfrm>
          <a:prstGeom prst="pie">
            <a:avLst>
              <a:gd fmla="val 2975513" name="adj1"/>
              <a:gd fmla="val 17650571" name="adj2"/>
            </a:avLst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5" name="Shape 95"/>
          <p:cNvCxnSpPr/>
          <p:nvPr/>
        </p:nvCxnSpPr>
        <p:spPr>
          <a:xfrm>
            <a:off x="3023025" y="2327150"/>
            <a:ext cx="21300" cy="132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6" name="Shape 96"/>
          <p:cNvCxnSpPr>
            <a:stCxn id="93" idx="3"/>
            <a:endCxn id="94" idx="1"/>
          </p:cNvCxnSpPr>
          <p:nvPr/>
        </p:nvCxnSpPr>
        <p:spPr>
          <a:xfrm flipH="1" rot="10800000">
            <a:off x="3849325" y="3023300"/>
            <a:ext cx="163200" cy="837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97" name="Shape 97"/>
          <p:cNvSpPr/>
          <p:nvPr/>
        </p:nvSpPr>
        <p:spPr>
          <a:xfrm flipH="1">
            <a:off x="4838950" y="2327150"/>
            <a:ext cx="391500" cy="696000"/>
          </a:xfrm>
          <a:prstGeom prst="pie">
            <a:avLst>
              <a:gd fmla="val 2975513" name="adj1"/>
              <a:gd fmla="val 17650571" name="adj2"/>
            </a:avLst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98" name="Shape 98"/>
          <p:cNvCxnSpPr>
            <a:stCxn id="97" idx="2"/>
            <a:endCxn id="99" idx="1"/>
          </p:cNvCxnSpPr>
          <p:nvPr/>
        </p:nvCxnSpPr>
        <p:spPr>
          <a:xfrm>
            <a:off x="5230450" y="2675150"/>
            <a:ext cx="820800" cy="1169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99" name="Shape 99"/>
          <p:cNvSpPr/>
          <p:nvPr/>
        </p:nvSpPr>
        <p:spPr>
          <a:xfrm>
            <a:off x="6051225" y="3648525"/>
            <a:ext cx="1239600" cy="3915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Cisco SG500 </a:t>
            </a:r>
          </a:p>
        </p:txBody>
      </p:sp>
      <p:sp>
        <p:nvSpPr>
          <p:cNvPr id="100" name="Shape 100"/>
          <p:cNvSpPr/>
          <p:nvPr/>
        </p:nvSpPr>
        <p:spPr>
          <a:xfrm>
            <a:off x="7508525" y="3648525"/>
            <a:ext cx="1239600" cy="391500"/>
          </a:xfrm>
          <a:prstGeom prst="rect">
            <a:avLst/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Cisco SG500 </a:t>
            </a:r>
          </a:p>
        </p:txBody>
      </p:sp>
      <p:cxnSp>
        <p:nvCxnSpPr>
          <p:cNvPr id="101" name="Shape 101"/>
          <p:cNvCxnSpPr>
            <a:stCxn id="100" idx="1"/>
            <a:endCxn id="99" idx="3"/>
          </p:cNvCxnSpPr>
          <p:nvPr/>
        </p:nvCxnSpPr>
        <p:spPr>
          <a:xfrm rot="10800000">
            <a:off x="7290725" y="3844275"/>
            <a:ext cx="217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02" name="Shape 102"/>
          <p:cNvSpPr/>
          <p:nvPr/>
        </p:nvSpPr>
        <p:spPr>
          <a:xfrm>
            <a:off x="4077825" y="2147210"/>
            <a:ext cx="222775" cy="179875"/>
          </a:xfrm>
          <a:custGeom>
            <a:pathLst>
              <a:path extrusionOk="0" h="7195" w="8911">
                <a:moveTo>
                  <a:pt x="0" y="1976"/>
                </a:moveTo>
                <a:cubicBezTo>
                  <a:pt x="1377" y="1686"/>
                  <a:pt x="6887" y="-633"/>
                  <a:pt x="8265" y="236"/>
                </a:cubicBezTo>
                <a:cubicBezTo>
                  <a:pt x="9642" y="1105"/>
                  <a:pt x="8265" y="6035"/>
                  <a:pt x="8265" y="7195"/>
                </a:cubicBezTo>
              </a:path>
            </a:pathLst>
          </a:custGeom>
          <a:noFill/>
          <a:ln cap="flat" cmpd="sng" w="9525">
            <a:solidFill>
              <a:srgbClr val="E20086"/>
            </a:solidFill>
            <a:prstDash val="solid"/>
            <a:round/>
            <a:headEnd len="lg" w="lg" type="none"/>
            <a:tailEnd len="lg" w="lg" type="none"/>
          </a:ln>
        </p:spPr>
      </p:sp>
      <p:sp>
        <p:nvSpPr>
          <p:cNvPr id="103" name="Shape 103"/>
          <p:cNvSpPr/>
          <p:nvPr/>
        </p:nvSpPr>
        <p:spPr>
          <a:xfrm>
            <a:off x="4088700" y="2022600"/>
            <a:ext cx="333475" cy="260975"/>
          </a:xfrm>
          <a:custGeom>
            <a:pathLst>
              <a:path extrusionOk="0" h="10439" w="13339">
                <a:moveTo>
                  <a:pt x="0" y="2610"/>
                </a:moveTo>
                <a:cubicBezTo>
                  <a:pt x="1449" y="2175"/>
                  <a:pt x="6524" y="0"/>
                  <a:pt x="8699" y="0"/>
                </a:cubicBezTo>
                <a:cubicBezTo>
                  <a:pt x="10873" y="0"/>
                  <a:pt x="12469" y="870"/>
                  <a:pt x="13049" y="2610"/>
                </a:cubicBezTo>
                <a:cubicBezTo>
                  <a:pt x="13629" y="4349"/>
                  <a:pt x="12324" y="9134"/>
                  <a:pt x="12179" y="10439"/>
                </a:cubicBezTo>
              </a:path>
            </a:pathLst>
          </a:custGeom>
          <a:noFill/>
          <a:ln cap="flat" cmpd="sng" w="9525">
            <a:solidFill>
              <a:srgbClr val="FF00FF"/>
            </a:solidFill>
            <a:prstDash val="solid"/>
            <a:round/>
            <a:headEnd len="lg" w="lg" type="none"/>
            <a:tailEnd len="lg" w="lg" type="none"/>
          </a:ln>
        </p:spPr>
      </p:sp>
      <p:sp>
        <p:nvSpPr>
          <p:cNvPr id="104" name="Shape 104"/>
          <p:cNvSpPr/>
          <p:nvPr/>
        </p:nvSpPr>
        <p:spPr>
          <a:xfrm flipH="1">
            <a:off x="4732400" y="2209510"/>
            <a:ext cx="222775" cy="179875"/>
          </a:xfrm>
          <a:custGeom>
            <a:pathLst>
              <a:path extrusionOk="0" h="7195" w="8911">
                <a:moveTo>
                  <a:pt x="0" y="1976"/>
                </a:moveTo>
                <a:cubicBezTo>
                  <a:pt x="1377" y="1686"/>
                  <a:pt x="6887" y="-633"/>
                  <a:pt x="8265" y="236"/>
                </a:cubicBezTo>
                <a:cubicBezTo>
                  <a:pt x="9642" y="1105"/>
                  <a:pt x="8265" y="6035"/>
                  <a:pt x="8265" y="7195"/>
                </a:cubicBezTo>
              </a:path>
            </a:pathLst>
          </a:custGeom>
          <a:noFill/>
          <a:ln cap="flat" cmpd="sng" w="9525">
            <a:solidFill>
              <a:srgbClr val="E20086"/>
            </a:solidFill>
            <a:prstDash val="solid"/>
            <a:round/>
            <a:headEnd len="lg" w="lg" type="none"/>
            <a:tailEnd len="lg" w="lg" type="none"/>
          </a:ln>
        </p:spPr>
      </p:sp>
      <p:sp>
        <p:nvSpPr>
          <p:cNvPr id="105" name="Shape 105"/>
          <p:cNvSpPr/>
          <p:nvPr/>
        </p:nvSpPr>
        <p:spPr>
          <a:xfrm flipH="1">
            <a:off x="4610825" y="2084900"/>
            <a:ext cx="333475" cy="260975"/>
          </a:xfrm>
          <a:custGeom>
            <a:pathLst>
              <a:path extrusionOk="0" h="10439" w="13339">
                <a:moveTo>
                  <a:pt x="0" y="2610"/>
                </a:moveTo>
                <a:cubicBezTo>
                  <a:pt x="1449" y="2175"/>
                  <a:pt x="6524" y="0"/>
                  <a:pt x="8699" y="0"/>
                </a:cubicBezTo>
                <a:cubicBezTo>
                  <a:pt x="10873" y="0"/>
                  <a:pt x="12469" y="870"/>
                  <a:pt x="13049" y="2610"/>
                </a:cubicBezTo>
                <a:cubicBezTo>
                  <a:pt x="13629" y="4349"/>
                  <a:pt x="12324" y="9134"/>
                  <a:pt x="12179" y="10439"/>
                </a:cubicBezTo>
              </a:path>
            </a:pathLst>
          </a:custGeom>
          <a:noFill/>
          <a:ln cap="flat" cmpd="sng" w="9525">
            <a:solidFill>
              <a:srgbClr val="FF00FF"/>
            </a:solidFill>
            <a:prstDash val="solid"/>
            <a:round/>
            <a:headEnd len="lg" w="lg" type="none"/>
            <a:tailEnd len="lg" w="lg" type="none"/>
          </a:ln>
        </p:spPr>
      </p:sp>
      <p:sp>
        <p:nvSpPr>
          <p:cNvPr id="106" name="Shape 106"/>
          <p:cNvSpPr txBox="1"/>
          <p:nvPr/>
        </p:nvSpPr>
        <p:spPr>
          <a:xfrm>
            <a:off x="2114625" y="3664850"/>
            <a:ext cx="391500" cy="7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#5</a:t>
            </a:r>
          </a:p>
        </p:txBody>
      </p:sp>
      <p:cxnSp>
        <p:nvCxnSpPr>
          <p:cNvPr id="107" name="Shape 107"/>
          <p:cNvCxnSpPr/>
          <p:nvPr/>
        </p:nvCxnSpPr>
        <p:spPr>
          <a:xfrm>
            <a:off x="1184625" y="2870900"/>
            <a:ext cx="21900" cy="91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08" name="Shape 108"/>
          <p:cNvSpPr/>
          <p:nvPr/>
        </p:nvSpPr>
        <p:spPr>
          <a:xfrm>
            <a:off x="782375" y="848200"/>
            <a:ext cx="3088260" cy="456731"/>
          </a:xfrm>
          <a:prstGeom prst="cloud">
            <a:avLst/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internet</a:t>
            </a:r>
          </a:p>
        </p:txBody>
      </p:sp>
      <p:cxnSp>
        <p:nvCxnSpPr>
          <p:cNvPr id="109" name="Shape 109"/>
          <p:cNvCxnSpPr/>
          <p:nvPr/>
        </p:nvCxnSpPr>
        <p:spPr>
          <a:xfrm>
            <a:off x="3022725" y="1255950"/>
            <a:ext cx="21900" cy="685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0" name="Shape 110"/>
          <p:cNvCxnSpPr/>
          <p:nvPr/>
        </p:nvCxnSpPr>
        <p:spPr>
          <a:xfrm>
            <a:off x="1315625" y="1201575"/>
            <a:ext cx="11100" cy="1277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1" name="Shape 111"/>
          <p:cNvCxnSpPr>
            <a:stCxn id="112" idx="2"/>
            <a:endCxn id="112" idx="2"/>
          </p:cNvCxnSpPr>
          <p:nvPr/>
        </p:nvCxnSpPr>
        <p:spPr>
          <a:xfrm>
            <a:off x="2462775" y="233265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3" name="Shape 113"/>
          <p:cNvCxnSpPr/>
          <p:nvPr/>
        </p:nvCxnSpPr>
        <p:spPr>
          <a:xfrm>
            <a:off x="2278137" y="2172150"/>
            <a:ext cx="0" cy="32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14" name="Shape 114"/>
          <p:cNvSpPr/>
          <p:nvPr/>
        </p:nvSpPr>
        <p:spPr>
          <a:xfrm>
            <a:off x="1000000" y="2479400"/>
            <a:ext cx="1794300" cy="39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Switch AP</a:t>
            </a:r>
          </a:p>
        </p:txBody>
      </p:sp>
      <p:sp>
        <p:nvSpPr>
          <p:cNvPr id="112" name="Shape 112"/>
          <p:cNvSpPr/>
          <p:nvPr/>
        </p:nvSpPr>
        <p:spPr>
          <a:xfrm>
            <a:off x="1565625" y="1941150"/>
            <a:ext cx="1794300" cy="39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Switch AP</a:t>
            </a:r>
          </a:p>
        </p:txBody>
      </p:sp>
      <p:cxnSp>
        <p:nvCxnSpPr>
          <p:cNvPr id="115" name="Shape 115"/>
          <p:cNvCxnSpPr/>
          <p:nvPr/>
        </p:nvCxnSpPr>
        <p:spPr>
          <a:xfrm>
            <a:off x="891050" y="4741150"/>
            <a:ext cx="0" cy="22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6" name="Shape 116"/>
          <p:cNvCxnSpPr/>
          <p:nvPr/>
        </p:nvCxnSpPr>
        <p:spPr>
          <a:xfrm>
            <a:off x="1260950" y="4741150"/>
            <a:ext cx="0" cy="22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7" name="Shape 117"/>
          <p:cNvCxnSpPr/>
          <p:nvPr/>
        </p:nvCxnSpPr>
        <p:spPr>
          <a:xfrm>
            <a:off x="1663475" y="4741150"/>
            <a:ext cx="0" cy="22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8" name="Shape 118"/>
          <p:cNvCxnSpPr/>
          <p:nvPr/>
        </p:nvCxnSpPr>
        <p:spPr>
          <a:xfrm>
            <a:off x="2109475" y="4741150"/>
            <a:ext cx="0" cy="22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19" name="Shape 119"/>
          <p:cNvSpPr/>
          <p:nvPr/>
        </p:nvSpPr>
        <p:spPr>
          <a:xfrm>
            <a:off x="771425" y="4578025"/>
            <a:ext cx="206700" cy="1632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1152425" y="4578025"/>
            <a:ext cx="206700" cy="1632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1533425" y="4578025"/>
            <a:ext cx="206700" cy="1632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1990625" y="4578025"/>
            <a:ext cx="206700" cy="163200"/>
          </a:xfrm>
          <a:prstGeom prst="triangle">
            <a:avLst>
              <a:gd fmla="val 50000" name="adj"/>
            </a:avLst>
          </a:prstGeom>
          <a:solidFill>
            <a:srgbClr val="E20086"/>
          </a:solidFill>
          <a:ln cap="flat" cmpd="sng" w="9525">
            <a:solidFill>
              <a:srgbClr val="E2008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23" name="Shape 123"/>
          <p:cNvCxnSpPr/>
          <p:nvPr/>
        </p:nvCxnSpPr>
        <p:spPr>
          <a:xfrm flipH="1" rot="10800000">
            <a:off x="674200" y="4958775"/>
            <a:ext cx="2653200" cy="21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4" name="Shape 124"/>
          <p:cNvCxnSpPr/>
          <p:nvPr/>
        </p:nvCxnSpPr>
        <p:spPr>
          <a:xfrm>
            <a:off x="2762050" y="4066950"/>
            <a:ext cx="21900" cy="880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25" name="Shape 125"/>
          <p:cNvSpPr txBox="1"/>
          <p:nvPr/>
        </p:nvSpPr>
        <p:spPr>
          <a:xfrm>
            <a:off x="826275" y="1598425"/>
            <a:ext cx="554700" cy="3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50M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2578875" y="1598425"/>
            <a:ext cx="554700" cy="3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20</a:t>
            </a:r>
            <a:r>
              <a:rPr lang="en"/>
              <a:t>M</a:t>
            </a:r>
          </a:p>
        </p:txBody>
      </p:sp>
      <p:cxnSp>
        <p:nvCxnSpPr>
          <p:cNvPr id="127" name="Shape 127"/>
          <p:cNvCxnSpPr/>
          <p:nvPr/>
        </p:nvCxnSpPr>
        <p:spPr>
          <a:xfrm>
            <a:off x="1468025" y="1201575"/>
            <a:ext cx="11100" cy="1277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Dot"/>
            <a:round/>
            <a:headEnd len="lg" w="lg" type="none"/>
            <a:tailEnd len="lg" w="lg" type="none"/>
          </a:ln>
        </p:spPr>
      </p:cxnSp>
      <p:sp>
        <p:nvSpPr>
          <p:cNvPr id="128" name="Shape 128"/>
          <p:cNvSpPr txBox="1"/>
          <p:nvPr/>
        </p:nvSpPr>
        <p:spPr>
          <a:xfrm>
            <a:off x="4838950" y="755425"/>
            <a:ext cx="2055300" cy="730800"/>
          </a:xfrm>
          <a:prstGeom prst="rect">
            <a:avLst/>
          </a:prstGeom>
          <a:noFill/>
          <a:ln cap="flat" cmpd="sng" w="9525">
            <a:solidFill>
              <a:srgbClr val="FF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Redundancy under implementation - 20M</a:t>
            </a:r>
          </a:p>
        </p:txBody>
      </p:sp>
      <p:cxnSp>
        <p:nvCxnSpPr>
          <p:cNvPr id="129" name="Shape 129"/>
          <p:cNvCxnSpPr>
            <a:stCxn id="125" idx="3"/>
            <a:endCxn id="128" idx="1"/>
          </p:cNvCxnSpPr>
          <p:nvPr/>
        </p:nvCxnSpPr>
        <p:spPr>
          <a:xfrm flipH="1" rot="10800000">
            <a:off x="1380975" y="1120825"/>
            <a:ext cx="3458100" cy="638100"/>
          </a:xfrm>
          <a:prstGeom prst="curvedConnector3">
            <a:avLst>
              <a:gd fmla="val 49998" name="adj1"/>
            </a:avLst>
          </a:prstGeom>
          <a:noFill/>
          <a:ln cap="flat" cmpd="sng" w="9525">
            <a:solidFill>
              <a:schemeClr val="dk2"/>
            </a:solidFill>
            <a:prstDash val="dot"/>
            <a:round/>
            <a:headEnd len="lg" w="lg" type="none"/>
            <a:tailEnd len="lg" w="lg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Ticket List</a:t>
            </a:r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9225" y="778050"/>
            <a:ext cx="5410200" cy="333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Shape 136"/>
          <p:cNvSpPr txBox="1"/>
          <p:nvPr/>
        </p:nvSpPr>
        <p:spPr>
          <a:xfrm>
            <a:off x="4115025" y="293600"/>
            <a:ext cx="1300500" cy="4350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Quality issue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7068375" y="859100"/>
            <a:ext cx="1300500" cy="4350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Statistique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6753225" y="1505212"/>
            <a:ext cx="2238600" cy="4350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Net.console - On hold</a:t>
            </a:r>
          </a:p>
        </p:txBody>
      </p:sp>
      <p:cxnSp>
        <p:nvCxnSpPr>
          <p:cNvPr id="139" name="Shape 139"/>
          <p:cNvCxnSpPr>
            <a:stCxn id="136" idx="2"/>
          </p:cNvCxnSpPr>
          <p:nvPr/>
        </p:nvCxnSpPr>
        <p:spPr>
          <a:xfrm flipH="1">
            <a:off x="4597575" y="728600"/>
            <a:ext cx="167700" cy="696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40" name="Shape 140"/>
          <p:cNvCxnSpPr>
            <a:stCxn id="137" idx="1"/>
          </p:cNvCxnSpPr>
          <p:nvPr/>
        </p:nvCxnSpPr>
        <p:spPr>
          <a:xfrm flipH="1">
            <a:off x="5641575" y="1076600"/>
            <a:ext cx="1426800" cy="53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41" name="Shape 141"/>
          <p:cNvCxnSpPr>
            <a:stCxn id="138" idx="1"/>
          </p:cNvCxnSpPr>
          <p:nvPr/>
        </p:nvCxnSpPr>
        <p:spPr>
          <a:xfrm flipH="1">
            <a:off x="6076425" y="1722712"/>
            <a:ext cx="676800" cy="39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42" name="Shape 142"/>
          <p:cNvSpPr txBox="1"/>
          <p:nvPr/>
        </p:nvSpPr>
        <p:spPr>
          <a:xfrm>
            <a:off x="6709725" y="2151325"/>
            <a:ext cx="2238600" cy="4350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Redondance</a:t>
            </a:r>
          </a:p>
        </p:txBody>
      </p:sp>
      <p:cxnSp>
        <p:nvCxnSpPr>
          <p:cNvPr id="143" name="Shape 143"/>
          <p:cNvCxnSpPr>
            <a:stCxn id="142" idx="1"/>
          </p:cNvCxnSpPr>
          <p:nvPr/>
        </p:nvCxnSpPr>
        <p:spPr>
          <a:xfrm rot="10800000">
            <a:off x="6141825" y="2022625"/>
            <a:ext cx="567900" cy="34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44" name="Shape 144"/>
          <p:cNvCxnSpPr>
            <a:stCxn id="136" idx="2"/>
          </p:cNvCxnSpPr>
          <p:nvPr/>
        </p:nvCxnSpPr>
        <p:spPr>
          <a:xfrm>
            <a:off x="4765275" y="728600"/>
            <a:ext cx="202200" cy="1707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45" name="Shape 145"/>
          <p:cNvCxnSpPr>
            <a:stCxn id="136" idx="2"/>
          </p:cNvCxnSpPr>
          <p:nvPr/>
        </p:nvCxnSpPr>
        <p:spPr>
          <a:xfrm>
            <a:off x="4765275" y="728600"/>
            <a:ext cx="1398300" cy="196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Redondance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839550" y="875875"/>
            <a:ext cx="7905600" cy="383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Action Plan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Fournir le design du service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Refaire un test avec COLT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2132799" y="2180050"/>
            <a:ext cx="4034340" cy="870048"/>
          </a:xfrm>
          <a:prstGeom prst="cloud">
            <a:avLst/>
          </a:prstGeom>
          <a:solidFill>
            <a:srgbClr val="0F9C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IP VPN</a:t>
            </a:r>
          </a:p>
        </p:txBody>
      </p:sp>
      <p:sp>
        <p:nvSpPr>
          <p:cNvPr id="153" name="Shape 153"/>
          <p:cNvSpPr/>
          <p:nvPr/>
        </p:nvSpPr>
        <p:spPr>
          <a:xfrm>
            <a:off x="1770125" y="4025200"/>
            <a:ext cx="1794300" cy="39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Switch AP</a:t>
            </a:r>
          </a:p>
        </p:txBody>
      </p:sp>
      <p:sp>
        <p:nvSpPr>
          <p:cNvPr id="154" name="Shape 154"/>
          <p:cNvSpPr/>
          <p:nvPr/>
        </p:nvSpPr>
        <p:spPr>
          <a:xfrm>
            <a:off x="1770125" y="3451575"/>
            <a:ext cx="1794300" cy="391500"/>
          </a:xfrm>
          <a:prstGeom prst="rect">
            <a:avLst/>
          </a:prstGeom>
          <a:solidFill>
            <a:srgbClr val="E2008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Colt CPE</a:t>
            </a:r>
          </a:p>
        </p:txBody>
      </p:sp>
      <p:sp>
        <p:nvSpPr>
          <p:cNvPr id="155" name="Shape 155"/>
          <p:cNvSpPr/>
          <p:nvPr/>
        </p:nvSpPr>
        <p:spPr>
          <a:xfrm>
            <a:off x="5046725" y="4025200"/>
            <a:ext cx="1794300" cy="39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Switch AP</a:t>
            </a:r>
          </a:p>
        </p:txBody>
      </p:sp>
      <p:sp>
        <p:nvSpPr>
          <p:cNvPr id="156" name="Shape 156"/>
          <p:cNvSpPr/>
          <p:nvPr/>
        </p:nvSpPr>
        <p:spPr>
          <a:xfrm>
            <a:off x="5046725" y="3451575"/>
            <a:ext cx="1794300" cy="391500"/>
          </a:xfrm>
          <a:prstGeom prst="rect">
            <a:avLst/>
          </a:prstGeom>
          <a:solidFill>
            <a:srgbClr val="E2008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Colt CPE</a:t>
            </a:r>
          </a:p>
        </p:txBody>
      </p:sp>
      <p:cxnSp>
        <p:nvCxnSpPr>
          <p:cNvPr id="157" name="Shape 157"/>
          <p:cNvCxnSpPr>
            <a:endCxn id="154" idx="0"/>
          </p:cNvCxnSpPr>
          <p:nvPr/>
        </p:nvCxnSpPr>
        <p:spPr>
          <a:xfrm>
            <a:off x="2648375" y="2801775"/>
            <a:ext cx="18900" cy="64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58" name="Shape 158"/>
          <p:cNvCxnSpPr/>
          <p:nvPr/>
        </p:nvCxnSpPr>
        <p:spPr>
          <a:xfrm>
            <a:off x="5544050" y="2801825"/>
            <a:ext cx="18900" cy="64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59" name="Shape 159"/>
          <p:cNvCxnSpPr>
            <a:stCxn id="154" idx="2"/>
            <a:endCxn id="153" idx="0"/>
          </p:cNvCxnSpPr>
          <p:nvPr/>
        </p:nvCxnSpPr>
        <p:spPr>
          <a:xfrm>
            <a:off x="2667275" y="3843075"/>
            <a:ext cx="0" cy="182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60" name="Shape 160"/>
          <p:cNvCxnSpPr/>
          <p:nvPr/>
        </p:nvCxnSpPr>
        <p:spPr>
          <a:xfrm>
            <a:off x="5943875" y="3843075"/>
            <a:ext cx="0" cy="182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61" name="Shape 161"/>
          <p:cNvSpPr txBox="1"/>
          <p:nvPr/>
        </p:nvSpPr>
        <p:spPr>
          <a:xfrm>
            <a:off x="2667275" y="3006350"/>
            <a:ext cx="513000" cy="3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4M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5562875" y="3006350"/>
            <a:ext cx="513000" cy="3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</a:t>
            </a:r>
            <a:r>
              <a:rPr lang="en"/>
              <a:t>M</a:t>
            </a:r>
          </a:p>
        </p:txBody>
      </p:sp>
      <p:cxnSp>
        <p:nvCxnSpPr>
          <p:cNvPr id="163" name="Shape 163"/>
          <p:cNvCxnSpPr>
            <a:stCxn id="155" idx="1"/>
            <a:endCxn id="153" idx="3"/>
          </p:cNvCxnSpPr>
          <p:nvPr/>
        </p:nvCxnSpPr>
        <p:spPr>
          <a:xfrm rot="10800000">
            <a:off x="3564425" y="4220950"/>
            <a:ext cx="1482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64" name="Shape 164"/>
          <p:cNvSpPr/>
          <p:nvPr/>
        </p:nvSpPr>
        <p:spPr>
          <a:xfrm>
            <a:off x="1770125" y="4634800"/>
            <a:ext cx="1794300" cy="391500"/>
          </a:xfrm>
          <a:prstGeom prst="rect">
            <a:avLst/>
          </a:prstGeom>
          <a:solidFill>
            <a:srgbClr val="E2008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SOP pimary</a:t>
            </a:r>
          </a:p>
        </p:txBody>
      </p:sp>
      <p:sp>
        <p:nvSpPr>
          <p:cNvPr id="165" name="Shape 165"/>
          <p:cNvSpPr/>
          <p:nvPr/>
        </p:nvSpPr>
        <p:spPr>
          <a:xfrm>
            <a:off x="5046725" y="4634800"/>
            <a:ext cx="1794300" cy="391500"/>
          </a:xfrm>
          <a:prstGeom prst="rect">
            <a:avLst/>
          </a:prstGeom>
          <a:solidFill>
            <a:srgbClr val="D5A6B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SOP standby</a:t>
            </a:r>
          </a:p>
        </p:txBody>
      </p:sp>
      <p:cxnSp>
        <p:nvCxnSpPr>
          <p:cNvPr id="166" name="Shape 166"/>
          <p:cNvCxnSpPr>
            <a:stCxn id="164" idx="0"/>
            <a:endCxn id="153" idx="2"/>
          </p:cNvCxnSpPr>
          <p:nvPr/>
        </p:nvCxnSpPr>
        <p:spPr>
          <a:xfrm rot="10800000">
            <a:off x="2667275" y="4416700"/>
            <a:ext cx="0" cy="21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67" name="Shape 167"/>
          <p:cNvCxnSpPr>
            <a:stCxn id="165" idx="0"/>
            <a:endCxn id="155" idx="2"/>
          </p:cNvCxnSpPr>
          <p:nvPr/>
        </p:nvCxnSpPr>
        <p:spPr>
          <a:xfrm rot="10800000">
            <a:off x="5943875" y="4416700"/>
            <a:ext cx="0" cy="21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Quality Issue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839550" y="875875"/>
            <a:ext cx="7905600" cy="383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Hachure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Problème du switch - reboot à résolu le problème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Pas d’autre </a:t>
            </a:r>
            <a:r>
              <a:rPr lang="en"/>
              <a:t>occurrence</a:t>
            </a:r>
            <a:r>
              <a:rPr lang="en"/>
              <a:t> spécifique.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Blanc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Problème chez COLT - sous escalation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=&gt; Conf call avec Tim à planifier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Service Manager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890675" y="896325"/>
            <a:ext cx="7905600" cy="383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2 type of requests 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Sales : 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Commercial requests are done via the account manager and presales team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Support (dedicated engineer): 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Small change request (new user, adaptation of the parameters,... 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Incident Management </a:t>
            </a:r>
          </a:p>
        </p:txBody>
      </p:sp>
      <p:sp>
        <p:nvSpPr>
          <p:cNvPr id="180" name="Shape 180"/>
          <p:cNvSpPr/>
          <p:nvPr/>
        </p:nvSpPr>
        <p:spPr>
          <a:xfrm>
            <a:off x="1805125" y="2240075"/>
            <a:ext cx="6306900" cy="12615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/>
        </p:nvSpPr>
        <p:spPr>
          <a:xfrm rot="5400000">
            <a:off x="2806050" y="3517925"/>
            <a:ext cx="435000" cy="4023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" name="Shape 182"/>
          <p:cNvSpPr txBox="1"/>
          <p:nvPr/>
        </p:nvSpPr>
        <p:spPr>
          <a:xfrm>
            <a:off x="3224700" y="3631900"/>
            <a:ext cx="4828200" cy="7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Tasks are done mainly by a dedicated engineer. If he is not available the task is done by another engineer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457200" y="127650"/>
            <a:ext cx="8229600" cy="498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SLA report</a:t>
            </a:r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890675" y="896325"/>
            <a:ext cx="7905600" cy="383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Ticket list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Service Manager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SLA - report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Statistique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Evolution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ESCAUX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